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  <p:sldMasterId id="2147483750" r:id="rId2"/>
  </p:sldMasterIdLst>
  <p:notesMasterIdLst>
    <p:notesMasterId r:id="rId18"/>
  </p:notesMasterIdLst>
  <p:sldIdLst>
    <p:sldId id="296" r:id="rId3"/>
    <p:sldId id="257" r:id="rId4"/>
    <p:sldId id="283" r:id="rId5"/>
    <p:sldId id="258" r:id="rId6"/>
    <p:sldId id="294" r:id="rId7"/>
    <p:sldId id="298" r:id="rId8"/>
    <p:sldId id="297" r:id="rId9"/>
    <p:sldId id="275" r:id="rId10"/>
    <p:sldId id="279" r:id="rId11"/>
    <p:sldId id="259" r:id="rId12"/>
    <p:sldId id="260" r:id="rId13"/>
    <p:sldId id="268" r:id="rId14"/>
    <p:sldId id="271" r:id="rId15"/>
    <p:sldId id="270" r:id="rId16"/>
    <p:sldId id="29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2279" autoAdjust="0"/>
    <p:restoredTop sz="94660"/>
  </p:normalViewPr>
  <p:slideViewPr>
    <p:cSldViewPr snapToGrid="0">
      <p:cViewPr>
        <p:scale>
          <a:sx n="50" d="100"/>
          <a:sy n="50" d="100"/>
        </p:scale>
        <p:origin x="-2112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176E5-6844-4140-9306-85B1F65A57A2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216D5-897B-4F6F-B35B-9301B2443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26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E5F64-B08C-4E33-B214-0D789C4A89A9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4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E5F64-B08C-4E33-B214-0D789C4A89A9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4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E24363-B6CA-435B-855C-30BB062EC61B}" type="slidenum">
              <a:rPr lang="en-US"/>
              <a:pPr/>
              <a:t>13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9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F1C13-558B-4CEA-BBAF-AE79E8E1EF8F}" type="slidenum">
              <a:rPr lang="en-US"/>
              <a:pPr/>
              <a:t>14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2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3E584A-ECC2-4724-83BE-9FA844D61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86025"/>
      </p:ext>
    </p:extLst>
  </p:cSld>
  <p:clrMapOvr>
    <a:masterClrMapping/>
  </p:clrMapOvr>
  <p:transition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6F45BE6-7385-44A6-91D6-6F2453831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9401"/>
      </p:ext>
    </p:extLst>
  </p:cSld>
  <p:clrMapOvr>
    <a:masterClrMapping/>
  </p:clrMapOvr>
  <p:transition>
    <p:spli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305F0DE-20CA-4C11-8078-346216EE8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29736"/>
      </p:ext>
    </p:extLst>
  </p:cSld>
  <p:clrMapOvr>
    <a:masterClrMapping/>
  </p:clrMapOvr>
  <p:transition>
    <p:spli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7FA6E11-69CF-4A81-9B29-B5F168B06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37943"/>
      </p:ext>
    </p:extLst>
  </p:cSld>
  <p:clrMapOvr>
    <a:masterClrMapping/>
  </p:clrMapOvr>
  <p:transition>
    <p:spli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7941DA-D742-4FB5-8308-0D527A5CF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70474"/>
      </p:ext>
    </p:extLst>
  </p:cSld>
  <p:clrMapOvr>
    <a:masterClrMapping/>
  </p:clrMapOvr>
  <p:transition>
    <p:spli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3E59562-4EB1-4A22-B14A-B540A1996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06730"/>
      </p:ext>
    </p:extLst>
  </p:cSld>
  <p:clrMapOvr>
    <a:masterClrMapping/>
  </p:clrMapOvr>
  <p:transition>
    <p:spli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E725D1C-FC20-4AFD-8C4F-55DF44903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57831"/>
      </p:ext>
    </p:extLst>
  </p:cSld>
  <p:clrMapOvr>
    <a:masterClrMapping/>
  </p:clrMapOvr>
  <p:transition>
    <p:spli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BA980E-3073-4EBB-A25A-32153984B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68955"/>
      </p:ext>
    </p:extLst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14FB447-DCDD-45F3-B568-149FCA470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31608"/>
      </p:ext>
    </p:extLst>
  </p:cSld>
  <p:clrMapOvr>
    <a:masterClrMapping/>
  </p:clrMapOvr>
  <p:transition>
    <p:spli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D56D791-4C5B-4540-99EF-06B0F1B5C7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90211"/>
      </p:ext>
    </p:extLst>
  </p:cSld>
  <p:clrMapOvr>
    <a:masterClrMapping/>
  </p:clrMapOvr>
  <p:transition>
    <p:spli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8B1682B-1F4B-4492-A236-938955F78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36390"/>
      </p:ext>
    </p:extLst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1859760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3"/>
            <a:ext cx="812800" cy="365125"/>
          </a:xfrm>
        </p:spPr>
        <p:txBody>
          <a:bodyPr/>
          <a:lstStyle/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8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65DF59-2FFE-4978-99C8-ED3E621BFB81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3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3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78AD81-4FD4-4D69-AF99-21E93D57A67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7DE5E4-7B68-468B-9489-4C9C99A013E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5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>
    <p:split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11201" y="381320"/>
            <a:ext cx="10473451" cy="992579"/>
          </a:xfrm>
          <a:prstGeom prst="rect">
            <a:avLst/>
          </a:prstGeom>
          <a:noFill/>
        </p:spPr>
        <p:txBody>
          <a:bodyPr lIns="68580" tIns="34290" rIns="68580" bIns="34290">
            <a:spAutoFit/>
            <a:scene3d>
              <a:camera prst="orthographicFront"/>
              <a:lightRig rig="threePt" dir="t"/>
            </a:scene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ln w="12700">
                  <a:solidFill>
                    <a:srgbClr val="9BBB59">
                      <a:lumMod val="5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9BBB59">
                      <a:lumMod val="50000"/>
                    </a:srgbClr>
                  </a:innerShdw>
                </a:effectLst>
                <a:cs typeface="Arial" charset="0"/>
              </a:rPr>
              <a:t>CHÀO MỪNG HS ĐẾN VỚI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ln w="12700">
                  <a:solidFill>
                    <a:srgbClr val="9BBB59">
                      <a:lumMod val="5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9BBB59">
                      <a:lumMod val="50000"/>
                    </a:srgbClr>
                  </a:innerShdw>
                </a:effectLst>
                <a:cs typeface="Arial" charset="0"/>
              </a:rPr>
              <a:t>PHÒNG HỌC TRỰC TUYẾN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ln w="12700">
                  <a:solidFill>
                    <a:srgbClr val="9BBB59">
                      <a:lumMod val="5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9BBB59">
                      <a:lumMod val="50000"/>
                    </a:srgbClr>
                  </a:innerShdw>
                </a:effectLst>
                <a:cs typeface="Arial" charset="0"/>
              </a:rPr>
              <a:t>MÔN </a:t>
            </a:r>
            <a:r>
              <a:rPr lang="vi-VN" sz="2000" b="1" dirty="0">
                <a:ln w="12700">
                  <a:solidFill>
                    <a:srgbClr val="9BBB59">
                      <a:lumMod val="5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9BBB59">
                      <a:lumMod val="50000"/>
                    </a:srgbClr>
                  </a:innerShdw>
                </a:effectLst>
                <a:latin typeface="Calibri" pitchFamily="34" charset="0"/>
                <a:cs typeface="Arial" charset="0"/>
              </a:rPr>
              <a:t>NGỮ VĂN </a:t>
            </a:r>
            <a:r>
              <a:rPr lang="en-US" sz="2000" b="1" dirty="0">
                <a:ln w="12700">
                  <a:solidFill>
                    <a:srgbClr val="9BBB59">
                      <a:lumMod val="5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rgbClr val="9BBB59">
                      <a:lumMod val="50000"/>
                    </a:srgbClr>
                  </a:innerShdw>
                </a:effectLst>
                <a:cs typeface="Arial" charset="0"/>
              </a:rPr>
              <a:t>KHỐI 6</a:t>
            </a:r>
          </a:p>
        </p:txBody>
      </p:sp>
      <p:sp>
        <p:nvSpPr>
          <p:cNvPr id="3" name="Rectangles 2"/>
          <p:cNvSpPr/>
          <p:nvPr/>
        </p:nvSpPr>
        <p:spPr>
          <a:xfrm>
            <a:off x="2133603" y="1373894"/>
            <a:ext cx="7297703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cs typeface="Times New Roman" panose="02020603050405020304" pitchFamily="18" charset="0"/>
              </a:rPr>
              <a:t>NỘI QUY PHÒNG HỌC</a:t>
            </a:r>
          </a:p>
        </p:txBody>
      </p:sp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628651" y="1897065"/>
            <a:ext cx="107696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1F497D"/>
                </a:solidFill>
                <a:latin typeface="Times New Roman" pitchFamily="18" charset="0"/>
              </a:rPr>
              <a:t>1. </a:t>
            </a: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</a:rPr>
              <a:t>Các con nghiêm túc trong buổi học.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</a:rPr>
              <a:t>2. Không mất trật tự,nói chuyện trong buổi học.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</a:rPr>
              <a:t>3. Đổi tên trên thiết bị đăng nhập đúng họ tên ,lớp..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</a:rPr>
              <a:t>4. Nội dung nào các con chưa hiểu cứ mạnh dạn hỏi.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</a:rPr>
              <a:t>5 .Học sinh vi phạm GV sẽ chặn ID và không cho các con học trong buổi học đó.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smtClean="0">
                <a:solidFill>
                  <a:srgbClr val="000066"/>
                </a:solidFill>
                <a:latin typeface="Times New Roman" pitchFamily="18" charset="0"/>
              </a:rPr>
              <a:t>6.Các con ghi bài và làm bài đầy đủ trong buổi học.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   Cô chúc các con ngoan và học tốt nhé!</a:t>
            </a:r>
          </a:p>
        </p:txBody>
      </p:sp>
    </p:spTree>
    <p:extLst>
      <p:ext uri="{BB962C8B-B14F-4D97-AF65-F5344CB8AC3E}">
        <p14:creationId xmlns:p14="http://schemas.microsoft.com/office/powerpoint/2010/main" val="4258351171"/>
      </p:ext>
    </p:extLst>
  </p:cSld>
  <p:clrMapOvr>
    <a:masterClrMapping/>
  </p:clrMapOvr>
  <p:transition spd="slow" advTm="7896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loud Callout 8"/>
          <p:cNvSpPr/>
          <p:nvPr/>
        </p:nvSpPr>
        <p:spPr>
          <a:xfrm>
            <a:off x="1436597" y="284555"/>
            <a:ext cx="4310743" cy="1556575"/>
          </a:xfrm>
          <a:prstGeom prst="cloud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84539"/>
              </p:ext>
            </p:extLst>
          </p:nvPr>
        </p:nvGraphicFramePr>
        <p:xfrm>
          <a:off x="1725769" y="2815644"/>
          <a:ext cx="8612552" cy="334670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985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0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52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280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74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 </a:t>
                      </a:r>
                      <a:r>
                        <a:rPr kumimoji="0" lang="en-US" sz="2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sánh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Ẩn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dụ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Giống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        So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sánh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sự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vật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như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sự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vật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84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Khác</a:t>
                      </a: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Có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hai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vế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: A −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Đối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chiếu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sự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vật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sự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việc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này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với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sự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vật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sự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việc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khác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có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nét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tương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đồng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Không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có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vế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 (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ẩn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vế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A)</a:t>
                      </a: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Gọi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tên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sự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vật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hiện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tượng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này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bằng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tên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sự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vật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hiện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tượng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khác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có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nét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tương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đồng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→ 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So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sánh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  </a:t>
                      </a:r>
                      <a:r>
                        <a:rPr kumimoji="0" lang="en-US" sz="24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ngầm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846231" y="3748209"/>
            <a:ext cx="7480608" cy="3992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46231" y="4147454"/>
            <a:ext cx="3567448" cy="20601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13679" y="4147454"/>
            <a:ext cx="3913160" cy="20601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41463" y="3314801"/>
            <a:ext cx="7480608" cy="39924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186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446576" y="364402"/>
            <a:ext cx="3048000" cy="117565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AutoShape 8" descr="Blue tissue paper"/>
          <p:cNvSpPr>
            <a:spLocks noChangeArrowheads="1"/>
          </p:cNvSpPr>
          <p:nvPr/>
        </p:nvSpPr>
        <p:spPr bwMode="auto">
          <a:xfrm>
            <a:off x="1284917" y="2097551"/>
            <a:ext cx="7741852" cy="3659303"/>
          </a:xfrm>
          <a:prstGeom prst="horizontalScrol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just"/>
            <a:r>
              <a:rPr lang="en-US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=&gt;</a:t>
            </a:r>
            <a:r>
              <a:rPr lang="en-US" sz="2800" b="1" dirty="0" err="1" smtClean="0">
                <a:solidFill>
                  <a:srgbClr val="CC0000"/>
                </a:solidFill>
                <a:latin typeface="Times New Roman" panose="02020603050405020304" pitchFamily="18" charset="0"/>
              </a:rPr>
              <a:t>Ẩn</a:t>
            </a:r>
            <a:r>
              <a:rPr lang="en-US" sz="2800" b="1" dirty="0" smtClean="0">
                <a:solidFill>
                  <a:srgbClr val="CC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C0000"/>
                </a:solidFill>
                <a:latin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gọi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tên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sự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tượng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này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tên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sự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tượng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khác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nét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tương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nó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</a:p>
          <a:p>
            <a:pPr algn="just"/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nhằm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tăng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sức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gợi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gợi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cảm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sự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diễn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/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đạt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71422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1095344" y="2324122"/>
            <a:ext cx="7772400" cy="63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/</a:t>
            </a:r>
            <a:r>
              <a:rPr lang="en-US" sz="20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  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Ăn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quả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kẻ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. (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Tục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ngữ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681008" y="3062312"/>
            <a:ext cx="91440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/   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Gần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mực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thì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đen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gần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đèn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thì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sáng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b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</a:b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                                                                       (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Tục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ngữ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623856" y="3943371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   c/</a:t>
            </a:r>
            <a:r>
              <a:rPr lang="en-US" sz="20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Thuyền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về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có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nhớ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bến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chăng</a:t>
            </a:r>
            <a:r>
              <a:rPr lang="en-US" sz="2000" b="1" dirty="0">
                <a:latin typeface="Times New Roman" panose="02020603050405020304" pitchFamily="18" charset="0"/>
              </a:rPr>
              <a:t> ?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          </a:t>
            </a:r>
            <a:r>
              <a:rPr lang="en-US" sz="2000" b="1" dirty="0" err="1" smtClean="0">
                <a:latin typeface="Times New Roman" panose="02020603050405020304" pitchFamily="18" charset="0"/>
              </a:rPr>
              <a:t>Bến</a:t>
            </a:r>
            <a:r>
              <a:rPr lang="en-US" sz="2000" b="1" dirty="0" smtClean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thì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một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dạ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khăng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khăng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đợi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thuyền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                                                                         (</a:t>
            </a:r>
            <a:r>
              <a:rPr lang="en-US" sz="2000" b="1" dirty="0" err="1">
                <a:latin typeface="Times New Roman" panose="02020603050405020304" pitchFamily="18" charset="0"/>
              </a:rPr>
              <a:t>Ca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dao</a:t>
            </a:r>
            <a:r>
              <a:rPr lang="en-US" sz="2000" b="1" dirty="0">
                <a:latin typeface="Times New Roman" panose="02020603050405020304" pitchFamily="18" charset="0"/>
              </a:rPr>
              <a:t>)                                                             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804824" y="5299086"/>
            <a:ext cx="8915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  d/</a:t>
            </a:r>
            <a:r>
              <a:rPr lang="en-US" sz="2000" b="1" dirty="0" err="1" smtClean="0">
                <a:latin typeface="Times New Roman" panose="02020603050405020304" pitchFamily="18" charset="0"/>
              </a:rPr>
              <a:t>Ngày</a:t>
            </a:r>
            <a:r>
              <a:rPr lang="en-US" sz="2000" b="1" dirty="0" smtClean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ngày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mặt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trời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đi</a:t>
            </a:r>
            <a:r>
              <a:rPr lang="en-US" sz="2000" b="1" dirty="0">
                <a:latin typeface="Times New Roman" panose="02020603050405020304" pitchFamily="18" charset="0"/>
              </a:rPr>
              <a:t> qua </a:t>
            </a:r>
            <a:r>
              <a:rPr lang="en-US" sz="2000" b="1" dirty="0" err="1">
                <a:latin typeface="Times New Roman" panose="02020603050405020304" pitchFamily="18" charset="0"/>
              </a:rPr>
              <a:t>trên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lăng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    </a:t>
            </a:r>
            <a:r>
              <a:rPr lang="en-US" sz="2000" b="1" dirty="0" smtClean="0">
                <a:latin typeface="Times New Roman" panose="02020603050405020304" pitchFamily="18" charset="0"/>
              </a:rPr>
              <a:t>   </a:t>
            </a:r>
            <a:r>
              <a:rPr lang="en-US" sz="2000" b="1" dirty="0" err="1" smtClean="0">
                <a:latin typeface="Times New Roman" panose="02020603050405020304" pitchFamily="18" charset="0"/>
              </a:rPr>
              <a:t>Thấy</a:t>
            </a:r>
            <a:r>
              <a:rPr lang="en-US" sz="2000" b="1" dirty="0" smtClean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một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mặt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trời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trong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lăng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rất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đỏ</a:t>
            </a:r>
            <a:r>
              <a:rPr lang="en-US" sz="2000" b="1" dirty="0">
                <a:latin typeface="Times New Roman" panose="02020603050405020304" pitchFamily="18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anose="02020603050405020304" pitchFamily="18" charset="0"/>
              </a:rPr>
              <a:t>                                                                    (</a:t>
            </a:r>
            <a:r>
              <a:rPr lang="en-US" sz="2000" b="1" dirty="0" err="1">
                <a:latin typeface="Times New Roman" panose="02020603050405020304" pitchFamily="18" charset="0"/>
              </a:rPr>
              <a:t>Viễn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Phương</a:t>
            </a:r>
            <a:r>
              <a:rPr lang="en-US" sz="2000" b="1" dirty="0">
                <a:latin typeface="Times New Roman" panose="02020603050405020304" pitchFamily="18" charset="0"/>
              </a:rPr>
              <a:t>)                                                         </a:t>
            </a:r>
            <a:endParaRPr lang="en-US" sz="2000" b="1" u="sng" dirty="0">
              <a:latin typeface="Times New Roman" panose="02020603050405020304" pitchFamily="18" charset="0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066768" y="1532649"/>
            <a:ext cx="926208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Bài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</a:rPr>
              <a:t>tập</a:t>
            </a:r>
            <a:r>
              <a:rPr lang="en-US" sz="2000" b="1" u="sng" dirty="0">
                <a:solidFill>
                  <a:srgbClr val="FF0000"/>
                </a:solidFill>
              </a:rPr>
              <a:t> 2: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ngầm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08309" y="904629"/>
            <a:ext cx="4073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LUYỆN TẬP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8731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8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800" decel="1000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/>
      <p:bldP spid="180229" grpId="0"/>
      <p:bldP spid="180230" grpId="0"/>
      <p:bldP spid="180231" grpId="0"/>
      <p:bldP spid="1802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3086100" y="645612"/>
            <a:ext cx="58674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sz="3000" b="1" dirty="0">
                <a:latin typeface="Times New Roman" panose="02020603050405020304" pitchFamily="18" charset="0"/>
              </a:rPr>
              <a:t>a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/    </a:t>
            </a:r>
            <a:r>
              <a:rPr lang="en-US" sz="3000" b="1" u="sng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Ăn</a:t>
            </a:r>
            <a:r>
              <a:rPr lang="en-US" sz="3000" b="1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u="sng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quả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nhớ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u="sng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kẻ</a:t>
            </a:r>
            <a:r>
              <a:rPr lang="en-US" sz="3000" b="1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u="sng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sz="3000" b="1" u="sng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u="sng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752600" y="1752601"/>
            <a:ext cx="3962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hưởng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thụ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lao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”        </a:t>
            </a:r>
            <a:endParaRPr lang="en-US" sz="3200" b="1" i="1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6019800" y="1790164"/>
            <a:ext cx="4648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“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lao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tạo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”            </a:t>
            </a:r>
            <a:endParaRPr lang="en-US" sz="3200" b="1" i="1" dirty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H="1">
            <a:off x="3691944" y="1167900"/>
            <a:ext cx="838200" cy="5334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6766775" y="1167900"/>
            <a:ext cx="838200" cy="6096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2133600" y="3657600"/>
            <a:ext cx="77724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b/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Gần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u="sng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mực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thì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u="sng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đen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,gần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u="sng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đèn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thì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u="sng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sáng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>
            <a:off x="4267200" y="4191000"/>
            <a:ext cx="762000" cy="3810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 flipH="1">
            <a:off x="5029200" y="4191000"/>
            <a:ext cx="762000" cy="3810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8" name="Line 14"/>
          <p:cNvSpPr>
            <a:spLocks noChangeShapeType="1"/>
          </p:cNvSpPr>
          <p:nvPr/>
        </p:nvSpPr>
        <p:spPr bwMode="auto">
          <a:xfrm>
            <a:off x="7467600" y="4191000"/>
            <a:ext cx="762000" cy="3810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 flipH="1">
            <a:off x="8229600" y="4191000"/>
            <a:ext cx="762000" cy="3810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3886200" y="4572000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</a:rPr>
              <a:t>“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xấu</a:t>
            </a:r>
            <a:r>
              <a:rPr lang="en-US" sz="3200" b="1" dirty="0">
                <a:latin typeface="Times New Roman" panose="02020603050405020304" pitchFamily="18" charset="0"/>
              </a:rPr>
              <a:t>”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6400800" y="4572000"/>
            <a:ext cx="3657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</a:rPr>
              <a:t>“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tốt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hay,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”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>
            <a:off x="1143000" y="25823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FF0000"/>
                </a:solidFill>
              </a:rPr>
              <a:t>Bài</a:t>
            </a:r>
            <a:r>
              <a:rPr lang="en-US" sz="2000" b="1" u="sng" dirty="0">
                <a:solidFill>
                  <a:srgbClr val="FF0000"/>
                </a:solidFill>
              </a:rPr>
              <a:t> </a:t>
            </a:r>
            <a:r>
              <a:rPr lang="en-US" sz="2000" b="1" u="sng" dirty="0" err="1">
                <a:solidFill>
                  <a:srgbClr val="FF0000"/>
                </a:solidFill>
              </a:rPr>
              <a:t>tập</a:t>
            </a:r>
            <a:r>
              <a:rPr lang="en-US" sz="2000" b="1" u="sng" dirty="0">
                <a:solidFill>
                  <a:srgbClr val="FF0000"/>
                </a:solidFill>
              </a:rPr>
              <a:t> 2: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6689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2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2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69" grpId="0"/>
      <p:bldP spid="62470" grpId="0"/>
      <p:bldP spid="62471" grpId="0" animBg="1"/>
      <p:bldP spid="62472" grpId="0" animBg="1"/>
      <p:bldP spid="62473" grpId="0"/>
      <p:bldP spid="62476" grpId="0" animBg="1"/>
      <p:bldP spid="62477" grpId="0" animBg="1"/>
      <p:bldP spid="62478" grpId="0" animBg="1"/>
      <p:bldP spid="62479" grpId="0" animBg="1"/>
      <p:bldP spid="62480" grpId="0"/>
      <p:bldP spid="624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1411368" y="1066798"/>
            <a:ext cx="76962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400" b="1" dirty="0">
                <a:latin typeface="Times New Roman" panose="02020603050405020304" pitchFamily="18" charset="0"/>
              </a:rPr>
              <a:t>c/      </a:t>
            </a:r>
            <a:r>
              <a:rPr lang="en-US" sz="3400" b="1" dirty="0" err="1">
                <a:latin typeface="Times New Roman" panose="02020603050405020304" pitchFamily="18" charset="0"/>
              </a:rPr>
              <a:t>Thuyền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về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có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nhớ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bến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chăng</a:t>
            </a:r>
            <a:r>
              <a:rPr lang="en-US" sz="3400" b="1" dirty="0">
                <a:latin typeface="Times New Roman" panose="02020603050405020304" pitchFamily="18" charset="0"/>
              </a:rPr>
              <a:t> ?                                                     </a:t>
            </a:r>
            <a:r>
              <a:rPr lang="en-US" sz="3400" b="1" u="sng" dirty="0" err="1">
                <a:latin typeface="Times New Roman" panose="02020603050405020304" pitchFamily="18" charset="0"/>
              </a:rPr>
              <a:t>Bến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thì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một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dạ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khăng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khăng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đợi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u="sng" dirty="0" err="1">
                <a:latin typeface="Times New Roman" panose="02020603050405020304" pitchFamily="18" charset="0"/>
              </a:rPr>
              <a:t>thuyền</a:t>
            </a:r>
            <a:endParaRPr lang="en-US" sz="3400" b="1" u="sng" dirty="0">
              <a:latin typeface="Times New Roman" panose="02020603050405020304" pitchFamily="18" charset="0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7202568" y="2590796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“người đi xa”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877968" y="2514596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“người ở lại”</a:t>
            </a: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1944768" y="2133596"/>
            <a:ext cx="0" cy="4572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2" name="Line 10"/>
          <p:cNvSpPr>
            <a:spLocks noChangeShapeType="1"/>
          </p:cNvSpPr>
          <p:nvPr/>
        </p:nvSpPr>
        <p:spPr bwMode="auto">
          <a:xfrm>
            <a:off x="8345568" y="2133596"/>
            <a:ext cx="0" cy="5334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1258968" y="4038598"/>
            <a:ext cx="77724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400" b="1" dirty="0">
                <a:latin typeface="Times New Roman" panose="02020603050405020304" pitchFamily="18" charset="0"/>
              </a:rPr>
              <a:t>d/  </a:t>
            </a:r>
            <a:r>
              <a:rPr lang="en-US" sz="3400" b="1" dirty="0" err="1">
                <a:latin typeface="Times New Roman" panose="02020603050405020304" pitchFamily="18" charset="0"/>
              </a:rPr>
              <a:t>Ngày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ngày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mặt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trời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đi</a:t>
            </a:r>
            <a:r>
              <a:rPr lang="en-US" sz="3400" b="1" dirty="0">
                <a:latin typeface="Times New Roman" panose="02020603050405020304" pitchFamily="18" charset="0"/>
              </a:rPr>
              <a:t> qua </a:t>
            </a:r>
            <a:r>
              <a:rPr lang="en-US" sz="3400" b="1" dirty="0" err="1">
                <a:latin typeface="Times New Roman" panose="02020603050405020304" pitchFamily="18" charset="0"/>
              </a:rPr>
              <a:t>trên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lăng</a:t>
            </a:r>
            <a:r>
              <a:rPr lang="en-US" sz="3400" b="1" dirty="0">
                <a:latin typeface="Times New Roman" panose="02020603050405020304" pitchFamily="18" charset="0"/>
              </a:rPr>
              <a:t>                                                     </a:t>
            </a:r>
            <a:r>
              <a:rPr lang="en-US" sz="3400" b="1" dirty="0" err="1">
                <a:latin typeface="Times New Roman" panose="02020603050405020304" pitchFamily="18" charset="0"/>
              </a:rPr>
              <a:t>Thấy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một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u="sng" dirty="0" err="1">
                <a:latin typeface="Times New Roman" panose="02020603050405020304" pitchFamily="18" charset="0"/>
              </a:rPr>
              <a:t>mặt</a:t>
            </a:r>
            <a:r>
              <a:rPr lang="en-US" sz="3400" b="1" u="sng" dirty="0">
                <a:latin typeface="Times New Roman" panose="02020603050405020304" pitchFamily="18" charset="0"/>
              </a:rPr>
              <a:t> </a:t>
            </a:r>
            <a:r>
              <a:rPr lang="en-US" sz="3400" b="1" u="sng" dirty="0" err="1">
                <a:latin typeface="Times New Roman" panose="02020603050405020304" pitchFamily="18" charset="0"/>
              </a:rPr>
              <a:t>trời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trong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lăng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rất</a:t>
            </a:r>
            <a:r>
              <a:rPr lang="en-US" sz="3400" b="1" dirty="0">
                <a:latin typeface="Times New Roman" panose="02020603050405020304" pitchFamily="18" charset="0"/>
              </a:rPr>
              <a:t> </a:t>
            </a:r>
            <a:r>
              <a:rPr lang="en-US" sz="3400" b="1" dirty="0" err="1">
                <a:latin typeface="Times New Roman" panose="02020603050405020304" pitchFamily="18" charset="0"/>
              </a:rPr>
              <a:t>đỏ</a:t>
            </a:r>
            <a:r>
              <a:rPr lang="en-US" sz="3400" b="1" dirty="0">
                <a:latin typeface="Times New Roman" panose="02020603050405020304" pitchFamily="18" charset="0"/>
              </a:rPr>
              <a:t>.</a:t>
            </a:r>
            <a:endParaRPr lang="en-US" sz="3400" b="1" u="sng" dirty="0">
              <a:latin typeface="Times New Roman" panose="02020603050405020304" pitchFamily="18" charset="0"/>
            </a:endParaRPr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>
            <a:off x="4383168" y="5089521"/>
            <a:ext cx="0" cy="731838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3087768" y="5851521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“Bác Hồ”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7480860" y="5013328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i="1" dirty="0">
                <a:latin typeface="Times New Roman" panose="02020603050405020304" pitchFamily="18" charset="0"/>
              </a:rPr>
              <a:t>(</a:t>
            </a:r>
            <a:r>
              <a:rPr lang="en-US" sz="2000" b="1" i="1" dirty="0" err="1">
                <a:latin typeface="Times New Roman" panose="02020603050405020304" pitchFamily="18" charset="0"/>
              </a:rPr>
              <a:t>Viễn</a:t>
            </a:r>
            <a:r>
              <a:rPr lang="en-US" sz="2000" b="1" i="1" dirty="0">
                <a:latin typeface="Times New Roman" panose="02020603050405020304" pitchFamily="18" charset="0"/>
              </a:rPr>
              <a:t> </a:t>
            </a:r>
            <a:r>
              <a:rPr lang="en-US" sz="2000" b="1" i="1" dirty="0" err="1">
                <a:latin typeface="Times New Roman" panose="02020603050405020304" pitchFamily="18" charset="0"/>
              </a:rPr>
              <a:t>Phương</a:t>
            </a:r>
            <a:r>
              <a:rPr lang="en-US" sz="2000" b="1" i="1" dirty="0"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6251638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4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4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4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8" grpId="0"/>
      <p:bldP spid="64519" grpId="0"/>
      <p:bldP spid="64521" grpId="0" animBg="1"/>
      <p:bldP spid="64522" grpId="0" animBg="1"/>
      <p:bldP spid="64523" grpId="0"/>
      <p:bldP spid="64524" grpId="0" animBg="1"/>
      <p:bldP spid="64525" grpId="0"/>
      <p:bldP spid="645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167" y="1553415"/>
            <a:ext cx="1098686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Ẩ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00" y="796836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5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1524000" y="3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1524000" y="5257803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5181600" y="6172203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45" name="Rectangle 25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49" name="Rectangle 29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53" name="Rectangle 33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57" name="Rectangle 37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69" name="Text Box 49"/>
          <p:cNvSpPr txBox="1">
            <a:spLocks noChangeArrowheads="1"/>
          </p:cNvSpPr>
          <p:nvPr/>
        </p:nvSpPr>
        <p:spPr bwMode="auto">
          <a:xfrm>
            <a:off x="3200400" y="5715003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2590800" y="5715003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72" name="Rectangle 52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74" name="Rectangle 54"/>
          <p:cNvSpPr>
            <a:spLocks noChangeArrowheads="1"/>
          </p:cNvSpPr>
          <p:nvPr/>
        </p:nvSpPr>
        <p:spPr bwMode="auto">
          <a:xfrm>
            <a:off x="1524002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76" name="Rectangle 56"/>
          <p:cNvSpPr>
            <a:spLocks noChangeArrowheads="1"/>
          </p:cNvSpPr>
          <p:nvPr/>
        </p:nvSpPr>
        <p:spPr bwMode="auto">
          <a:xfrm>
            <a:off x="1524002" y="31538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84" name="Rectangle 64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86" name="Rectangle 66"/>
          <p:cNvSpPr>
            <a:spLocks noChangeArrowheads="1"/>
          </p:cNvSpPr>
          <p:nvPr/>
        </p:nvSpPr>
        <p:spPr bwMode="auto">
          <a:xfrm>
            <a:off x="1524002" y="3144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90" name="Text Box 70"/>
          <p:cNvSpPr txBox="1">
            <a:spLocks noChangeArrowheads="1"/>
          </p:cNvSpPr>
          <p:nvPr/>
        </p:nvSpPr>
        <p:spPr bwMode="auto">
          <a:xfrm>
            <a:off x="1262131" y="1104574"/>
            <a:ext cx="92201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 1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Nhân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hoá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gì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?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êu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các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kiểu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nhân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hóa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?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37633" y="1810015"/>
            <a:ext cx="991244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 : </a:t>
            </a:r>
          </a:p>
          <a:p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gũi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xưng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hô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57600" y="366715"/>
            <a:ext cx="4454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6496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1524000" y="3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1524000" y="5257803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5181600" y="6172203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45" name="Rectangle 25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49" name="Rectangle 29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53" name="Rectangle 33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57" name="Rectangle 37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69" name="Text Box 49"/>
          <p:cNvSpPr txBox="1">
            <a:spLocks noChangeArrowheads="1"/>
          </p:cNvSpPr>
          <p:nvPr/>
        </p:nvSpPr>
        <p:spPr bwMode="auto">
          <a:xfrm>
            <a:off x="3200400" y="5715003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2590800" y="5715003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72" name="Rectangle 52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74" name="Rectangle 54"/>
          <p:cNvSpPr>
            <a:spLocks noChangeArrowheads="1"/>
          </p:cNvSpPr>
          <p:nvPr/>
        </p:nvSpPr>
        <p:spPr bwMode="auto">
          <a:xfrm>
            <a:off x="1524002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76" name="Rectangle 56"/>
          <p:cNvSpPr>
            <a:spLocks noChangeArrowheads="1"/>
          </p:cNvSpPr>
          <p:nvPr/>
        </p:nvSpPr>
        <p:spPr bwMode="auto">
          <a:xfrm>
            <a:off x="1524002" y="31538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84" name="Rectangle 64"/>
          <p:cNvSpPr>
            <a:spLocks noChangeArrowheads="1"/>
          </p:cNvSpPr>
          <p:nvPr/>
        </p:nvSpPr>
        <p:spPr bwMode="auto">
          <a:xfrm>
            <a:off x="152400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86" name="Rectangle 66"/>
          <p:cNvSpPr>
            <a:spLocks noChangeArrowheads="1"/>
          </p:cNvSpPr>
          <p:nvPr/>
        </p:nvSpPr>
        <p:spPr bwMode="auto">
          <a:xfrm>
            <a:off x="1524002" y="31443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7590" name="Text Box 70"/>
          <p:cNvSpPr txBox="1">
            <a:spLocks noChangeArrowheads="1"/>
          </p:cNvSpPr>
          <p:nvPr/>
        </p:nvSpPr>
        <p:spPr bwMode="auto">
          <a:xfrm>
            <a:off x="1325218" y="1306791"/>
            <a:ext cx="902804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Câu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 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Xác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định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kiểu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nhân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hoá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trong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câu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ca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dao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sau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?</a:t>
            </a:r>
          </a:p>
          <a:p>
            <a:pPr algn="ctr"/>
            <a:r>
              <a:rPr lang="en-US" sz="28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  </a:t>
            </a:r>
            <a:r>
              <a:rPr lang="en-US" sz="2800" b="1" i="1" dirty="0" err="1" smtClean="0">
                <a:solidFill>
                  <a:srgbClr val="008000"/>
                </a:solidFill>
                <a:latin typeface="Times New Roman" panose="02020603050405020304" pitchFamily="18" charset="0"/>
              </a:rPr>
              <a:t>Núi</a:t>
            </a:r>
            <a:r>
              <a:rPr lang="en-US" sz="2800" b="1" i="1" dirty="0" smtClean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cao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chi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lắm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núi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ơi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?</a:t>
            </a:r>
          </a:p>
          <a:p>
            <a:pPr algn="ctr"/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Núi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che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mặt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trời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chẳng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thấy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thương</a:t>
            </a:r>
            <a:r>
              <a:rPr lang="en-US" sz="28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. </a:t>
            </a:r>
            <a:r>
              <a:rPr lang="en-US" sz="28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               </a:t>
            </a:r>
            <a:endParaRPr lang="en-US" sz="2800" b="1" i="1" dirty="0">
              <a:solidFill>
                <a:srgbClr val="008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7641" name="Text Box 121"/>
          <p:cNvSpPr txBox="1">
            <a:spLocks noChangeArrowheads="1"/>
          </p:cNvSpPr>
          <p:nvPr/>
        </p:nvSpPr>
        <p:spPr bwMode="auto">
          <a:xfrm>
            <a:off x="1181100" y="3276601"/>
            <a:ext cx="8001000" cy="138499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án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      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Núi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cao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chi </a:t>
            </a:r>
            <a:r>
              <a:rPr lang="en-US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lắm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núi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ơi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?</a:t>
            </a:r>
          </a:p>
          <a:p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ò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chuyện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 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xưng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hô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vật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như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đối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người</a:t>
            </a:r>
            <a:endParaRPr lang="en-US" sz="28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202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7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75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75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7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64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star02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26" y="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754672" y="128957"/>
            <a:ext cx="8229600" cy="6130925"/>
          </a:xfrm>
        </p:spPr>
        <p:txBody>
          <a:bodyPr/>
          <a:lstStyle/>
          <a:p>
            <a:endParaRPr lang="en-US" u="sng" dirty="0">
              <a:solidFill>
                <a:srgbClr val="FF0000"/>
              </a:solidFill>
            </a:endParaRPr>
          </a:p>
          <a:p>
            <a:endParaRPr lang="en-US" u="sng" dirty="0">
              <a:solidFill>
                <a:srgbClr val="FF0000"/>
              </a:solidFill>
            </a:endParaRPr>
          </a:p>
          <a:p>
            <a:r>
              <a:rPr lang="en-US" dirty="0" smtClean="0"/>
              <a:t>                          </a:t>
            </a:r>
            <a:endParaRPr lang="en-US" sz="8000" dirty="0">
              <a:solidFill>
                <a:srgbClr val="0000FF"/>
              </a:solidFill>
            </a:endParaRPr>
          </a:p>
        </p:txBody>
      </p:sp>
      <p:pic>
        <p:nvPicPr>
          <p:cNvPr id="1026" name="Picture 2" descr="C:\Users\DELL\Desktop\tải xuố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73" y="2744480"/>
            <a:ext cx="8799635" cy="331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4673" y="1143000"/>
            <a:ext cx="88486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err="1" smtClean="0">
                <a:solidFill>
                  <a:srgbClr val="FF0000"/>
                </a:solidFill>
              </a:rPr>
              <a:t>Tiếng</a:t>
            </a:r>
            <a:r>
              <a:rPr lang="en-US" sz="6600" dirty="0" smtClean="0">
                <a:solidFill>
                  <a:srgbClr val="FF0000"/>
                </a:solidFill>
              </a:rPr>
              <a:t> </a:t>
            </a:r>
            <a:r>
              <a:rPr lang="en-US" sz="6600" dirty="0" err="1" smtClean="0">
                <a:solidFill>
                  <a:srgbClr val="FF0000"/>
                </a:solidFill>
              </a:rPr>
              <a:t>việt</a:t>
            </a:r>
            <a:r>
              <a:rPr lang="en-US" sz="6600" dirty="0" smtClean="0">
                <a:solidFill>
                  <a:srgbClr val="FF0000"/>
                </a:solidFill>
              </a:rPr>
              <a:t> : ẨN DỤ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1317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07" y="715811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mặt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đi</a:t>
            </a:r>
            <a:r>
              <a:rPr lang="en-US" dirty="0" smtClean="0"/>
              <a:t> qua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lăng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Thấy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mặt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trời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lăng</a:t>
            </a:r>
            <a:r>
              <a:rPr lang="en-US" dirty="0" smtClean="0"/>
              <a:t> </a:t>
            </a:r>
            <a:r>
              <a:rPr lang="en-US" dirty="0" err="1" smtClean="0"/>
              <a:t>rất</a:t>
            </a:r>
            <a:r>
              <a:rPr lang="en-US" dirty="0" smtClean="0"/>
              <a:t> </a:t>
            </a:r>
            <a:r>
              <a:rPr lang="en-US" dirty="0" err="1" smtClean="0"/>
              <a:t>đỏ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accent1"/>
                </a:solidFill>
              </a:rPr>
              <a:t>Mặt</a:t>
            </a:r>
            <a:r>
              <a:rPr lang="en-US" sz="4000" dirty="0" smtClean="0">
                <a:solidFill>
                  <a:schemeClr val="accent1"/>
                </a:solidFill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</a:rPr>
              <a:t>trời</a:t>
            </a:r>
            <a:r>
              <a:rPr lang="en-US" sz="4000" dirty="0" smtClean="0">
                <a:solidFill>
                  <a:schemeClr val="accent1"/>
                </a:solidFill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</a:rPr>
              <a:t>của</a:t>
            </a:r>
            <a:r>
              <a:rPr lang="en-US" sz="4000" dirty="0" smtClean="0">
                <a:solidFill>
                  <a:schemeClr val="accent1"/>
                </a:solidFill>
              </a:rPr>
              <a:t> </a:t>
            </a:r>
            <a:r>
              <a:rPr lang="en-US" sz="4000" dirty="0" err="1" smtClean="0">
                <a:solidFill>
                  <a:schemeClr val="accent1"/>
                </a:solidFill>
              </a:rPr>
              <a:t>bắp</a:t>
            </a:r>
            <a:r>
              <a:rPr lang="en-US" sz="4000" dirty="0" smtClean="0">
                <a:solidFill>
                  <a:schemeClr val="accent1"/>
                </a:solidFill>
              </a:rPr>
              <a:t> </a:t>
            </a:r>
            <a:r>
              <a:rPr lang="en-US" sz="4000" dirty="0" err="1" smtClean="0"/>
              <a:t>thì</a:t>
            </a:r>
            <a:r>
              <a:rPr lang="en-US" sz="4000" dirty="0" smtClean="0"/>
              <a:t> </a:t>
            </a:r>
            <a:r>
              <a:rPr lang="en-US" sz="4000" dirty="0" err="1" smtClean="0"/>
              <a:t>nằm</a:t>
            </a:r>
            <a:r>
              <a:rPr lang="en-US" sz="4000" dirty="0" smtClean="0"/>
              <a:t> </a:t>
            </a:r>
            <a:r>
              <a:rPr lang="en-US" sz="4000" dirty="0" err="1" smtClean="0"/>
              <a:t>trên</a:t>
            </a:r>
            <a:r>
              <a:rPr lang="en-US" sz="4000" dirty="0" smtClean="0"/>
              <a:t> </a:t>
            </a:r>
            <a:r>
              <a:rPr lang="en-US" sz="4000" dirty="0" err="1" smtClean="0"/>
              <a:t>đồi</a:t>
            </a:r>
            <a:r>
              <a:rPr lang="en-US" sz="4000" dirty="0" smtClean="0"/>
              <a:t> </a:t>
            </a:r>
          </a:p>
          <a:p>
            <a:r>
              <a:rPr lang="en-US" sz="4000" dirty="0" err="1" smtClean="0">
                <a:solidFill>
                  <a:srgbClr val="FF0000"/>
                </a:solidFill>
              </a:rPr>
              <a:t>Mặt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trời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của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mẹ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/>
              <a:t>em</a:t>
            </a:r>
            <a:r>
              <a:rPr lang="en-US" sz="4000" dirty="0" smtClean="0"/>
              <a:t> </a:t>
            </a:r>
            <a:r>
              <a:rPr lang="en-US" sz="4000" dirty="0" err="1" smtClean="0"/>
              <a:t>nằm</a:t>
            </a:r>
            <a:r>
              <a:rPr lang="en-US" sz="4000" dirty="0" smtClean="0"/>
              <a:t> </a:t>
            </a:r>
            <a:r>
              <a:rPr lang="en-US" sz="4000" dirty="0" err="1" smtClean="0"/>
              <a:t>trên</a:t>
            </a:r>
            <a:r>
              <a:rPr lang="en-US" sz="4000" dirty="0" smtClean="0"/>
              <a:t> </a:t>
            </a:r>
            <a:r>
              <a:rPr lang="en-US" sz="4000" dirty="0" err="1" smtClean="0"/>
              <a:t>lưng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pic>
        <p:nvPicPr>
          <p:cNvPr id="1026" name="Picture 2" descr="C:\Users\DELL\Desktop\tải xuống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001" y="3563816"/>
            <a:ext cx="5498353" cy="443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ELL\Desktop\tải xuống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5487" y="3563815"/>
            <a:ext cx="7329488" cy="443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263176" y="896650"/>
            <a:ext cx="240128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ảnh</a:t>
            </a:r>
            <a:r>
              <a:rPr lang="en-US" sz="2800" dirty="0" smtClean="0">
                <a:solidFill>
                  <a:srgbClr val="FF0000"/>
                </a:solidFill>
              </a:rPr>
              <a:t> “</a:t>
            </a:r>
            <a:r>
              <a:rPr lang="en-US" sz="2800" dirty="0" err="1" smtClean="0">
                <a:solidFill>
                  <a:srgbClr val="FF0000"/>
                </a:solidFill>
              </a:rPr>
              <a:t>Mặt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trời</a:t>
            </a:r>
            <a:r>
              <a:rPr lang="en-US" sz="2800" dirty="0" smtClean="0">
                <a:solidFill>
                  <a:srgbClr val="FF0000"/>
                </a:solidFill>
              </a:rPr>
              <a:t>” ở </a:t>
            </a:r>
            <a:r>
              <a:rPr lang="en-US" sz="2800" dirty="0" err="1" smtClean="0">
                <a:solidFill>
                  <a:srgbClr val="FF0000"/>
                </a:solidFill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hai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</a:rPr>
              <a:t>câu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thơ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trên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chỉ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ai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61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7117" y="803034"/>
            <a:ext cx="599297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AutoNum type="romanUcPeriod"/>
            </a:pP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1.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Ẩn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dụ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gì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r>
              <a:rPr lang="en-US" b="1" dirty="0">
                <a:solidFill>
                  <a:srgbClr val="006600"/>
                </a:solidFill>
                <a:latin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6600"/>
                </a:solidFill>
                <a:latin typeface="Times New Roman" panose="02020603050405020304" pitchFamily="18" charset="0"/>
              </a:rPr>
            </a:b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</a:rPr>
              <a:t>dụ</a:t>
            </a:r>
            <a:endParaRPr lang="en-US" sz="2400" b="1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“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Anh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đội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viên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nhìn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Bác</a:t>
            </a:r>
            <a:endParaRPr lang="en-US" sz="2400" b="1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Càng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nhìn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lại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càng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thương</a:t>
            </a:r>
            <a:endParaRPr lang="en-US" sz="2400" b="1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Cha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mái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tóc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bạc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Đốt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lửa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cho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anh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nằm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”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5486400" y="257908"/>
            <a:ext cx="5988671" cy="275575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8"/>
          <p:cNvSpPr txBox="1">
            <a:spLocks noChangeArrowheads="1"/>
          </p:cNvSpPr>
          <p:nvPr/>
        </p:nvSpPr>
        <p:spPr bwMode="auto">
          <a:xfrm>
            <a:off x="1371600" y="3598577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Cha: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Bác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Hồ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473207" y="4229616"/>
            <a:ext cx="910243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Bác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Cha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phẩm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chất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0000FF"/>
                </a:solidFill>
                <a:cs typeface="Arial" panose="020B0604020202020204" pitchFamily="34" charset="0"/>
              </a:rPr>
              <a:t>              </a:t>
            </a:r>
            <a:r>
              <a:rPr lang="en-US" b="1" i="1" dirty="0" smtClean="0">
                <a:solidFill>
                  <a:srgbClr val="0000FF"/>
                </a:solidFill>
                <a:cs typeface="Arial" panose="020B0604020202020204" pitchFamily="34" charset="0"/>
              </a:rPr>
              <a:t> 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Tuổi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tác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thương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yêu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con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Sự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chăm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sóc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đáo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đối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con…</a:t>
            </a:r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1137097" y="5687291"/>
            <a:ext cx="685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Line 36"/>
          <p:cNvSpPr>
            <a:spLocks noChangeShapeType="1"/>
          </p:cNvSpPr>
          <p:nvPr/>
        </p:nvSpPr>
        <p:spPr bwMode="auto">
          <a:xfrm>
            <a:off x="1137097" y="5687293"/>
            <a:ext cx="669507" cy="713241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1" name="Straight Arrow Connector 10"/>
          <p:cNvCxnSpPr>
            <a:stCxn id="8" idx="0"/>
          </p:cNvCxnSpPr>
          <p:nvPr/>
        </p:nvCxnSpPr>
        <p:spPr>
          <a:xfrm flipV="1">
            <a:off x="1137097" y="5084987"/>
            <a:ext cx="961867" cy="60230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90571" y="3916565"/>
            <a:ext cx="510571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3207" y="4592781"/>
            <a:ext cx="38782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50018" y="38694"/>
            <a:ext cx="2730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ẨN DỤ</a:t>
            </a:r>
            <a:endParaRPr lang="vi-VN" sz="40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67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7117" y="803034"/>
            <a:ext cx="599297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AutoNum type="romanUcPeriod"/>
            </a:pP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1.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Ẩn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dụ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gì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r>
              <a:rPr lang="en-US" b="1" dirty="0">
                <a:solidFill>
                  <a:srgbClr val="006600"/>
                </a:solidFill>
                <a:latin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6600"/>
                </a:solidFill>
                <a:latin typeface="Times New Roman" panose="02020603050405020304" pitchFamily="18" charset="0"/>
              </a:rPr>
            </a:b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</a:rPr>
              <a:t>dụ</a:t>
            </a:r>
            <a:endParaRPr lang="en-US" sz="2400" b="1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“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Anh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đội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viên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nhìn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Bác</a:t>
            </a:r>
            <a:endParaRPr lang="en-US" sz="2400" b="1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Càng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nhìn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lại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càng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thương</a:t>
            </a:r>
            <a:endParaRPr lang="en-US" sz="2400" b="1" dirty="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Cha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mái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tóc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bạc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Đốt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lửa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cho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anh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nằm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”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5486400" y="257908"/>
            <a:ext cx="5988671" cy="275575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8"/>
          <p:cNvSpPr txBox="1">
            <a:spLocks noChangeArrowheads="1"/>
          </p:cNvSpPr>
          <p:nvPr/>
        </p:nvSpPr>
        <p:spPr bwMode="auto">
          <a:xfrm>
            <a:off x="1371600" y="3598577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Cha: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Bác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Hồ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473207" y="4229616"/>
            <a:ext cx="910243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Bác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Cha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phẩm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chất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0000FF"/>
                </a:solidFill>
                <a:cs typeface="Arial" panose="020B0604020202020204" pitchFamily="34" charset="0"/>
              </a:rPr>
              <a:t>              </a:t>
            </a:r>
            <a:r>
              <a:rPr lang="en-US" b="1" i="1" dirty="0" smtClean="0">
                <a:solidFill>
                  <a:srgbClr val="0000FF"/>
                </a:solidFill>
                <a:cs typeface="Arial" panose="020B0604020202020204" pitchFamily="34" charset="0"/>
              </a:rPr>
              <a:t> 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Tuổi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tác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thương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yêu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con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Sự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chăm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sóc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đáo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đối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con…</a:t>
            </a:r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1137097" y="5687291"/>
            <a:ext cx="685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Line 36"/>
          <p:cNvSpPr>
            <a:spLocks noChangeShapeType="1"/>
          </p:cNvSpPr>
          <p:nvPr/>
        </p:nvSpPr>
        <p:spPr bwMode="auto">
          <a:xfrm>
            <a:off x="1137097" y="5687293"/>
            <a:ext cx="669507" cy="713241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1" name="Straight Arrow Connector 10"/>
          <p:cNvCxnSpPr>
            <a:stCxn id="8" idx="0"/>
          </p:cNvCxnSpPr>
          <p:nvPr/>
        </p:nvCxnSpPr>
        <p:spPr>
          <a:xfrm flipV="1">
            <a:off x="1137097" y="5084987"/>
            <a:ext cx="961867" cy="60230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90571" y="3916565"/>
            <a:ext cx="510571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3207" y="4592781"/>
            <a:ext cx="38782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50018" y="38694"/>
            <a:ext cx="2730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ẨN DỤ</a:t>
            </a:r>
            <a:endParaRPr lang="vi-VN" sz="40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1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7117" y="803034"/>
            <a:ext cx="599297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AutoNum type="romanUcPeriod"/>
            </a:pP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Tìm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hiểu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chung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 1.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Ẩn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dụ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là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9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gì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  <a:r>
              <a:rPr lang="en-US" b="1" dirty="0">
                <a:solidFill>
                  <a:srgbClr val="006600"/>
                </a:solidFill>
                <a:latin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6600"/>
                </a:solidFill>
                <a:latin typeface="Times New Roman" panose="02020603050405020304" pitchFamily="18" charset="0"/>
              </a:rPr>
            </a:b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Ví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</a:rPr>
              <a:t>dụ</a:t>
            </a:r>
            <a:endParaRPr lang="en-US" sz="2400" b="1" dirty="0" smtClean="0">
              <a:latin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</a:rPr>
              <a:t>“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Anh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đội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viên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nhìn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Bác</a:t>
            </a:r>
            <a:endParaRPr lang="en-US" sz="2400" b="1" dirty="0" smtClean="0">
              <a:latin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</a:rPr>
              <a:t>Càng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nhìn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lại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càng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thương</a:t>
            </a:r>
            <a:endParaRPr lang="en-US" sz="2400" b="1" dirty="0" smtClean="0">
              <a:latin typeface="Times New Roman" panose="02020603050405020304" pitchFamily="18" charset="0"/>
            </a:endParaRPr>
          </a:p>
          <a:p>
            <a:r>
              <a:rPr lang="en-US" sz="2400" b="1" dirty="0" err="1" smtClean="0">
                <a:latin typeface="Times New Roman" panose="02020603050405020304" pitchFamily="18" charset="0"/>
              </a:rPr>
              <a:t>Người</a:t>
            </a:r>
            <a:r>
              <a:rPr lang="en-US" sz="2400" b="1" dirty="0" smtClean="0">
                <a:latin typeface="Times New Roman" panose="02020603050405020304" pitchFamily="18" charset="0"/>
              </a:rPr>
              <a:t> Cha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mái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tóc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bạc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</a:p>
          <a:p>
            <a:r>
              <a:rPr lang="en-US" sz="2400" b="1" dirty="0" err="1" smtClean="0">
                <a:latin typeface="Times New Roman" panose="02020603050405020304" pitchFamily="18" charset="0"/>
              </a:rPr>
              <a:t>Đốt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lửa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cho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anh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nằm</a:t>
            </a:r>
            <a:r>
              <a:rPr lang="en-US" sz="2400" b="1" dirty="0" smtClean="0">
                <a:latin typeface="Times New Roman" panose="02020603050405020304" pitchFamily="18" charset="0"/>
              </a:rPr>
              <a:t>”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7096255" y="803034"/>
            <a:ext cx="4378816" cy="221062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8"/>
          <p:cNvSpPr txBox="1">
            <a:spLocks noChangeArrowheads="1"/>
          </p:cNvSpPr>
          <p:nvPr/>
        </p:nvSpPr>
        <p:spPr bwMode="auto">
          <a:xfrm>
            <a:off x="1371600" y="3598577"/>
            <a:ext cx="510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Cha: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chỉ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Bác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Hồ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473207" y="4229616"/>
            <a:ext cx="910243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Bác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Cha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phẩm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chất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nhau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b="1" i="1" dirty="0">
                <a:solidFill>
                  <a:srgbClr val="0000FF"/>
                </a:solidFill>
                <a:cs typeface="Arial" panose="020B0604020202020204" pitchFamily="34" charset="0"/>
              </a:rPr>
              <a:t>              </a:t>
            </a:r>
            <a:r>
              <a:rPr lang="en-US" b="1" i="1" dirty="0" smtClean="0">
                <a:solidFill>
                  <a:srgbClr val="0000FF"/>
                </a:solidFill>
                <a:cs typeface="Arial" panose="020B0604020202020204" pitchFamily="34" charset="0"/>
              </a:rPr>
              <a:t>    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  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Tuổi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tác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thương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yêu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con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   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Sự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chăm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sóc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chu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đáo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đối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con…</a:t>
            </a:r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1137097" y="5687291"/>
            <a:ext cx="6858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36"/>
          <p:cNvSpPr>
            <a:spLocks noChangeShapeType="1"/>
          </p:cNvSpPr>
          <p:nvPr/>
        </p:nvSpPr>
        <p:spPr bwMode="auto">
          <a:xfrm>
            <a:off x="1137097" y="5687293"/>
            <a:ext cx="669507" cy="713241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1" name="Straight Arrow Connector 10"/>
          <p:cNvCxnSpPr>
            <a:stCxn id="8" idx="0"/>
          </p:cNvCxnSpPr>
          <p:nvPr/>
        </p:nvCxnSpPr>
        <p:spPr>
          <a:xfrm flipV="1">
            <a:off x="1137097" y="5084987"/>
            <a:ext cx="961867" cy="60230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90571" y="3916565"/>
            <a:ext cx="510571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3207" y="4592781"/>
            <a:ext cx="387824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550018" y="38694"/>
            <a:ext cx="2730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ẨN DỤ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9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106178" y="974061"/>
            <a:ext cx="4256293" cy="1229994"/>
          </a:xfrm>
        </p:spPr>
        <p:txBody>
          <a:bodyPr>
            <a:norm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Ví</a:t>
            </a:r>
            <a:r>
              <a:rPr lang="en-US" sz="27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dụ</a:t>
            </a:r>
            <a:endParaRPr lang="en-US" sz="27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649179" y="2132277"/>
            <a:ext cx="7620000" cy="307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buClr>
                <a:schemeClr val="accent1"/>
              </a:buCl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mái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tóc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bạc</a:t>
            </a:r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Cloud 1"/>
          <p:cNvSpPr/>
          <p:nvPr/>
        </p:nvSpPr>
        <p:spPr>
          <a:xfrm>
            <a:off x="1239290" y="2"/>
            <a:ext cx="4417309" cy="150873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cách</a:t>
            </a:r>
            <a:r>
              <a:rPr lang="en-US" sz="2400" dirty="0" smtClean="0"/>
              <a:t> </a:t>
            </a:r>
            <a:r>
              <a:rPr lang="en-US" sz="2400" dirty="0" err="1" smtClean="0"/>
              <a:t>diễn</a:t>
            </a:r>
            <a:r>
              <a:rPr lang="en-US" sz="2400" dirty="0" smtClean="0"/>
              <a:t> </a:t>
            </a:r>
            <a:r>
              <a:rPr lang="en-US" sz="2400" dirty="0" err="1" smtClean="0"/>
              <a:t>đạt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811869" y="2670409"/>
            <a:ext cx="45913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solidFill>
                  <a:srgbClr val="000066"/>
                </a:solidFill>
                <a:latin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solidFill>
                  <a:srgbClr val="000066"/>
                </a:solidFill>
                <a:latin typeface="Times New Roman" panose="02020603050405020304" pitchFamily="18" charset="0"/>
              </a:rPr>
              <a:t>Bác</a:t>
            </a:r>
            <a:r>
              <a:rPr lang="en-US" sz="2400" b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  <a:latin typeface="Times New Roman" panose="02020603050405020304" pitchFamily="18" charset="0"/>
              </a:rPr>
              <a:t>Hồ</a:t>
            </a:r>
            <a:r>
              <a:rPr lang="en-US" sz="2400" b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66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400" b="1" dirty="0" smtClean="0">
                <a:solidFill>
                  <a:srgbClr val="000066"/>
                </a:solidFill>
                <a:latin typeface="Times New Roman" panose="02020603050405020304" pitchFamily="18" charset="0"/>
              </a:rPr>
              <a:t> cha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791028" y="3326191"/>
            <a:ext cx="4378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</a:rPr>
              <a:t>Cách</a:t>
            </a:r>
            <a:r>
              <a:rPr lang="en-US" sz="2400" b="1" dirty="0" smtClean="0">
                <a:latin typeface="Times New Roman" panose="02020603050405020304" pitchFamily="18" charset="0"/>
              </a:rPr>
              <a:t> 3: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Người</a:t>
            </a:r>
            <a:r>
              <a:rPr lang="en-US" sz="2400" b="1" dirty="0" smtClean="0">
                <a:latin typeface="Times New Roman" panose="02020603050405020304" pitchFamily="18" charset="0"/>
              </a:rPr>
              <a:t> Cha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mái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tóc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bạc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endParaRPr lang="en-US" sz="2400" dirty="0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5572811" y="2439575"/>
            <a:ext cx="685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2999" y="2132277"/>
            <a:ext cx="294503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fr-FR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fr-F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fr-F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fr-FR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i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endParaRPr lang="en-US" sz="2400" b="1" i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5572811" y="3004558"/>
            <a:ext cx="685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6258611" y="2775959"/>
            <a:ext cx="2743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sử</a:t>
            </a:r>
            <a:r>
              <a:rPr lang="en-US" sz="2400" b="1" i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dụng</a:t>
            </a:r>
            <a:r>
              <a:rPr lang="en-US" sz="2400" b="1" i="1" dirty="0">
                <a:solidFill>
                  <a:srgbClr val="000066"/>
                </a:solidFill>
                <a:latin typeface="Times New Roman" panose="02020603050405020304" pitchFamily="18" charset="0"/>
              </a:rPr>
              <a:t> so </a:t>
            </a:r>
            <a:r>
              <a:rPr lang="en-US" sz="2400" b="1" i="1" dirty="0" err="1">
                <a:solidFill>
                  <a:srgbClr val="000066"/>
                </a:solidFill>
                <a:latin typeface="Times New Roman" panose="02020603050405020304" pitchFamily="18" charset="0"/>
              </a:rPr>
              <a:t>sánh</a:t>
            </a:r>
            <a:r>
              <a:rPr lang="en-US" sz="2400" b="1" i="1" dirty="0">
                <a:solidFill>
                  <a:srgbClr val="000066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6268213" y="3344902"/>
            <a:ext cx="30480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 err="1" smtClean="0">
                <a:latin typeface="Times New Roman" panose="02020603050405020304" pitchFamily="18" charset="0"/>
              </a:rPr>
              <a:t>Sử</a:t>
            </a:r>
            <a:r>
              <a:rPr lang="en-US" sz="2400" b="1" i="1" dirty="0" smtClean="0">
                <a:latin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</a:rPr>
              <a:t>dụng</a:t>
            </a:r>
            <a:r>
              <a:rPr lang="en-US" sz="2400" b="1" i="1" dirty="0" smtClean="0">
                <a:latin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</a:rPr>
              <a:t>nghệ</a:t>
            </a:r>
            <a:r>
              <a:rPr lang="en-US" sz="2400" b="1" i="1" dirty="0" smtClean="0">
                <a:latin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</a:rPr>
              <a:t>thuật</a:t>
            </a:r>
            <a:r>
              <a:rPr lang="en-US" sz="2400" b="1" i="1" dirty="0" smtClean="0">
                <a:latin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</a:rPr>
              <a:t>ẩn</a:t>
            </a:r>
            <a:r>
              <a:rPr lang="en-US" sz="2400" b="1" i="1" dirty="0" smtClean="0">
                <a:latin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</a:rPr>
              <a:t>dụ</a:t>
            </a:r>
            <a:endParaRPr lang="en-US" sz="2400" b="1" i="1" dirty="0" smtClean="0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2400" b="1" i="1" dirty="0" smtClean="0"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5656599" y="3557022"/>
            <a:ext cx="685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Oval Callout 6"/>
          <p:cNvSpPr/>
          <p:nvPr/>
        </p:nvSpPr>
        <p:spPr>
          <a:xfrm>
            <a:off x="965422" y="3669324"/>
            <a:ext cx="4203729" cy="2296398"/>
          </a:xfrm>
          <a:prstGeom prst="wedgeEllipse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Cha?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2998" y="3941228"/>
            <a:ext cx="50738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9047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build="allAtOnce"/>
      <p:bldP spid="2" grpId="0" animBg="1"/>
      <p:bldP spid="2" grpId="1" animBg="1"/>
      <p:bldP spid="3" grpId="0" build="allAtOnce"/>
      <p:bldP spid="4" grpId="0" build="allAtOnce"/>
      <p:bldP spid="12" grpId="0" animBg="1"/>
      <p:bldP spid="12" grpId="1" animBg="1"/>
      <p:bldP spid="5" grpId="0" build="allAtOnce"/>
      <p:bldP spid="15" grpId="0" animBg="1"/>
      <p:bldP spid="15" grpId="1" animBg="1"/>
      <p:bldP spid="16" grpId="0" build="allAtOnce"/>
      <p:bldP spid="17" grpId="0" build="allAtOnce"/>
      <p:bldP spid="18" grpId="0" animBg="1"/>
      <p:bldP spid="18" grpId="1" animBg="1"/>
      <p:bldP spid="7" grpId="0" animBg="1"/>
      <p:bldP spid="7" grpId="1" animBg="1"/>
      <p:bldP spid="8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581</TotalTime>
  <Words>1090</Words>
  <Application>Microsoft Office PowerPoint</Application>
  <PresentationFormat>Custom</PresentationFormat>
  <Paragraphs>134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Ngày ngày mặt trời đi qua trên lăng Thấy một mặt trời trong lăng rất đỏ.</vt:lpstr>
      <vt:lpstr>PowerPoint Presentation</vt:lpstr>
      <vt:lpstr>PowerPoint Presentation</vt:lpstr>
      <vt:lpstr>PowerPoint Presentation</vt:lpstr>
      <vt:lpstr>1. Ví dụ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bui thu</dc:creator>
  <cp:lastModifiedBy>User</cp:lastModifiedBy>
  <cp:revision>93</cp:revision>
  <dcterms:created xsi:type="dcterms:W3CDTF">2013-11-28T20:00:41Z</dcterms:created>
  <dcterms:modified xsi:type="dcterms:W3CDTF">2020-04-27T08:26:40Z</dcterms:modified>
</cp:coreProperties>
</file>